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696" y="-25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4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8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5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4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8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0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2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6267-6C6A-486A-9D68-620DCD6C841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713F-914D-4C7E-966F-932911954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7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9067" y="1253067"/>
            <a:ext cx="5001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/>
          </a:p>
          <a:p>
            <a:pPr algn="ctr"/>
            <a:endParaRPr lang="ru-RU" sz="5400" dirty="0"/>
          </a:p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Консультация </a:t>
            </a:r>
            <a:r>
              <a:rPr lang="ru-RU" sz="5400" dirty="0">
                <a:solidFill>
                  <a:srgbClr val="FFC000"/>
                </a:solidFill>
              </a:rPr>
              <a:t>для родителей "Учите детей общаться".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21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49" y="1236133"/>
            <a:ext cx="550968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Родителям хочется видеть своего ребенка </a:t>
            </a:r>
            <a:endParaRPr lang="ru-RU" sz="1400" dirty="0" smtClean="0"/>
          </a:p>
          <a:p>
            <a:r>
              <a:rPr lang="ru-RU" sz="1400" dirty="0" smtClean="0"/>
              <a:t>счастливым</a:t>
            </a:r>
            <a:r>
              <a:rPr lang="ru-RU" sz="1400" dirty="0"/>
              <a:t>, улыбающимися, </a:t>
            </a:r>
            <a:endParaRPr lang="ru-RU" sz="1400" dirty="0" smtClean="0"/>
          </a:p>
          <a:p>
            <a:r>
              <a:rPr lang="ru-RU" sz="1400" dirty="0" smtClean="0"/>
              <a:t>умеющими </a:t>
            </a:r>
            <a:r>
              <a:rPr lang="ru-RU" sz="1400" dirty="0"/>
              <a:t>общаться с окружающими </a:t>
            </a:r>
            <a:endParaRPr lang="ru-RU" sz="1400" dirty="0" smtClean="0"/>
          </a:p>
          <a:p>
            <a:r>
              <a:rPr lang="ru-RU" sz="1400" dirty="0" smtClean="0"/>
              <a:t>людьми</a:t>
            </a:r>
            <a:r>
              <a:rPr lang="ru-RU" sz="1400" dirty="0"/>
              <a:t>. Но не всегда ребенку </a:t>
            </a:r>
            <a:r>
              <a:rPr lang="ru-RU" sz="1400" dirty="0" smtClean="0"/>
              <a:t>самому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удается разобраться в сложном мире </a:t>
            </a:r>
            <a:endParaRPr lang="ru-RU" sz="1400" dirty="0" smtClean="0"/>
          </a:p>
          <a:p>
            <a:r>
              <a:rPr lang="ru-RU" sz="1400" dirty="0" smtClean="0"/>
              <a:t>взаимоотношений </a:t>
            </a:r>
            <a:r>
              <a:rPr lang="ru-RU" sz="1400" dirty="0"/>
              <a:t>со сверстникам и взрослыми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Задача взрослых – помочь ему в этом.</a:t>
            </a:r>
          </a:p>
          <a:p>
            <a:r>
              <a:rPr lang="ru-RU" sz="1400" dirty="0"/>
              <a:t>Способность к общению включает в себя:</a:t>
            </a:r>
          </a:p>
          <a:p>
            <a:r>
              <a:rPr lang="ru-RU" sz="1400" dirty="0"/>
              <a:t>Желание вступать в контакт с окружающими </a:t>
            </a:r>
            <a:r>
              <a:rPr lang="ru-RU" sz="1400" i="1" dirty="0"/>
              <a:t>(«Я хочу!»)</a:t>
            </a:r>
            <a:r>
              <a:rPr lang="ru-RU" sz="1400" dirty="0"/>
              <a:t>.</a:t>
            </a:r>
          </a:p>
          <a:p>
            <a:r>
              <a:rPr lang="ru-RU" sz="1400" dirty="0"/>
              <a:t>Умение организовать общение </a:t>
            </a:r>
            <a:r>
              <a:rPr lang="ru-RU" sz="1400" i="1" dirty="0"/>
              <a:t>(«Я умею!»)</a:t>
            </a:r>
            <a:r>
              <a:rPr lang="ru-RU" sz="1400" dirty="0"/>
              <a:t>, включающее умение слушать собеседника, умение эмоционально сопереживать, умение решать конфликтные ситуации.</a:t>
            </a:r>
          </a:p>
          <a:p>
            <a:r>
              <a:rPr lang="ru-RU" sz="1400" dirty="0"/>
              <a:t>Знание норм и правил, которым необходимо следовать при общении с окружающими </a:t>
            </a:r>
            <a:r>
              <a:rPr lang="ru-RU" sz="1400" i="1" dirty="0"/>
              <a:t>(«Я знаю!»)</a:t>
            </a:r>
            <a:r>
              <a:rPr lang="ru-RU" sz="1400" dirty="0"/>
              <a:t>.</a:t>
            </a:r>
          </a:p>
          <a:p>
            <a:r>
              <a:rPr lang="ru-RU" sz="1400" dirty="0"/>
              <a:t>- сохранение независимости ребенка. Каждый человек имеет право на «секреты».</a:t>
            </a:r>
          </a:p>
          <a:p>
            <a:r>
              <a:rPr lang="ru-RU" sz="1400" b="1" dirty="0"/>
              <a:t>В возрасте 3-7 лет</a:t>
            </a:r>
            <a:r>
              <a:rPr lang="ru-RU" sz="1400" dirty="0"/>
              <a:t> ведущей является игровая деятельность, а ведущими потребностями становятся потребность в самостоятельности, новых впечатлениях и в общении.</a:t>
            </a:r>
          </a:p>
          <a:p>
            <a:r>
              <a:rPr lang="ru-RU" sz="1400" dirty="0"/>
              <a:t>Большинство родителей уверены в том, что ребенку нужны теплый </a:t>
            </a:r>
            <a:r>
              <a:rPr lang="ru-RU" sz="1400" dirty="0" smtClean="0"/>
              <a:t>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дом</a:t>
            </a:r>
            <a:r>
              <a:rPr lang="ru-RU" sz="1400" dirty="0"/>
              <a:t>, хорошая еда, чистая одежда, хорошее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образование </a:t>
            </a:r>
            <a:r>
              <a:rPr lang="ru-RU" sz="1400" dirty="0"/>
              <a:t>и стараются всем этим обеспечить своих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детей</a:t>
            </a:r>
            <a:r>
              <a:rPr lang="ru-RU" sz="1400" dirty="0"/>
              <a:t>. Но не всегда хватает времени, душевных сил и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просто </a:t>
            </a:r>
            <a:r>
              <a:rPr lang="ru-RU" sz="1400" dirty="0"/>
              <a:t>знаний о том, как помочь ребенку в его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трудностях</a:t>
            </a:r>
            <a:r>
              <a:rPr lang="ru-RU" sz="1400" dirty="0"/>
              <a:t>, как стать не просто родителями, а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настоящим </a:t>
            </a:r>
            <a:r>
              <a:rPr lang="ru-RU" sz="1400" dirty="0"/>
              <a:t>другом. В этом поможет игра, например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«</a:t>
            </a:r>
            <a:r>
              <a:rPr lang="ru-RU" sz="1400" dirty="0"/>
              <a:t>Зеркало» </a:t>
            </a:r>
            <a:r>
              <a:rPr lang="ru-RU" sz="1400" i="1" dirty="0"/>
              <a:t>(повторение движений другого человека)</a:t>
            </a:r>
            <a:r>
              <a:rPr lang="ru-RU" sz="1400" dirty="0"/>
              <a:t>,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«</a:t>
            </a:r>
            <a:r>
              <a:rPr lang="ru-RU" sz="1400" dirty="0"/>
              <a:t>Зоопарк» </a:t>
            </a:r>
            <a:r>
              <a:rPr lang="ru-RU" sz="1400" i="1" dirty="0"/>
              <a:t>(подражание зверям)</a:t>
            </a:r>
            <a:r>
              <a:rPr lang="ru-RU" sz="1400" dirty="0"/>
              <a:t>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Отдельно </a:t>
            </a:r>
            <a:r>
              <a:rPr lang="ru-RU" sz="1400" dirty="0"/>
              <a:t>хотелось бы рассмотреть типичные трудности в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общении </a:t>
            </a:r>
            <a:r>
              <a:rPr lang="ru-RU" sz="1400" dirty="0"/>
              <a:t>дошкольника – замкнутость, застенчивость,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конфликтность</a:t>
            </a:r>
            <a:r>
              <a:rPr lang="ru-RU" sz="1400" dirty="0"/>
              <a:t>, агрессивность и предложить варианты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игровой </a:t>
            </a:r>
            <a:r>
              <a:rPr lang="ru-RU" sz="1400" dirty="0"/>
              <a:t>коррекции.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319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280" y="1181100"/>
            <a:ext cx="5284470" cy="79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Среди причин личностных проблем ребенка </a:t>
            </a:r>
            <a:endParaRPr lang="ru-RU" sz="1400" dirty="0" smtClean="0"/>
          </a:p>
          <a:p>
            <a:r>
              <a:rPr lang="ru-RU" sz="1400" dirty="0" smtClean="0"/>
              <a:t>могут </a:t>
            </a:r>
            <a:r>
              <a:rPr lang="ru-RU" sz="1400" dirty="0"/>
              <a:t>быть психофизиологические, </a:t>
            </a:r>
            <a:endParaRPr lang="ru-RU" sz="1400" dirty="0" smtClean="0"/>
          </a:p>
          <a:p>
            <a:r>
              <a:rPr lang="ru-RU" sz="1400" dirty="0" smtClean="0"/>
              <a:t>соматические</a:t>
            </a:r>
            <a:r>
              <a:rPr lang="ru-RU" sz="1400" dirty="0"/>
              <a:t>, наследственные, а также </a:t>
            </a:r>
            <a:endParaRPr lang="ru-RU" sz="1400" dirty="0" smtClean="0"/>
          </a:p>
          <a:p>
            <a:r>
              <a:rPr lang="ru-RU" sz="1400" dirty="0" smtClean="0"/>
              <a:t>неблагополучные </a:t>
            </a:r>
            <a:r>
              <a:rPr lang="ru-RU" sz="1400" dirty="0"/>
              <a:t>отношения в семье.</a:t>
            </a:r>
          </a:p>
          <a:p>
            <a:r>
              <a:rPr lang="ru-RU" sz="1400" dirty="0"/>
              <a:t>Важным компонентом благополучного развития </a:t>
            </a:r>
            <a:endParaRPr lang="ru-RU" sz="1400" dirty="0" smtClean="0"/>
          </a:p>
          <a:p>
            <a:r>
              <a:rPr lang="ru-RU" sz="1400" dirty="0" smtClean="0"/>
              <a:t>ребенка </a:t>
            </a:r>
            <a:r>
              <a:rPr lang="ru-RU" sz="1400" dirty="0"/>
              <a:t>является формирование его </a:t>
            </a:r>
            <a:r>
              <a:rPr lang="ru-RU" sz="1400" dirty="0" smtClean="0"/>
              <a:t>адекватной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самооценки. Качества адекватной самооценки – активность, находчивость, чувство юмора, общительность, желание идти на контакт.</a:t>
            </a:r>
          </a:p>
          <a:p>
            <a:r>
              <a:rPr lang="ru-RU" sz="1400" b="1" dirty="0"/>
              <a:t>Советы родителям по формированию адекватной самооценки:</a:t>
            </a:r>
            <a:endParaRPr lang="ru-RU" sz="1400" dirty="0"/>
          </a:p>
          <a:p>
            <a:r>
              <a:rPr lang="ru-RU" sz="1400" dirty="0"/>
              <a:t>- не оберегайте своего ребенка от повседневных дел, не стремитесь решать за него все проблемы, но и не перегружайте его тем, что ему непосильно.</a:t>
            </a:r>
          </a:p>
          <a:p>
            <a:r>
              <a:rPr lang="ru-RU" sz="1400" dirty="0"/>
              <a:t>- не перехваливайте ребенка, но и не забывайте поощрить его, когда он этого заслуживает.</a:t>
            </a:r>
          </a:p>
          <a:p>
            <a:r>
              <a:rPr lang="ru-RU" sz="1400" dirty="0"/>
              <a:t>- поощряйте в ребенке инициативу.</a:t>
            </a:r>
          </a:p>
          <a:p>
            <a:r>
              <a:rPr lang="ru-RU" sz="1400" dirty="0"/>
              <a:t>- не забывайте поощрять и других в присутствии ребенка.</a:t>
            </a:r>
          </a:p>
          <a:p>
            <a:r>
              <a:rPr lang="ru-RU" sz="1400" dirty="0"/>
              <a:t>- показывайте своим примером адекватность отношения к успехам и неудачам.</a:t>
            </a:r>
          </a:p>
          <a:p>
            <a:r>
              <a:rPr lang="ru-RU" sz="1400" dirty="0"/>
              <a:t>- не сравнивайте ребенка с другими детьми.</a:t>
            </a:r>
          </a:p>
          <a:p>
            <a:r>
              <a:rPr lang="ru-RU" sz="1400" b="1" dirty="0"/>
              <a:t>Игры, позволяющие выявить самооценку ребенка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«</a:t>
            </a:r>
            <a:r>
              <a:rPr lang="ru-RU" sz="1400" dirty="0"/>
              <a:t>ИМЯ» - предложить ребенку придумать себе имя,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которое </a:t>
            </a:r>
            <a:r>
              <a:rPr lang="ru-RU" sz="1400" dirty="0"/>
              <a:t>бы он хотел иметь, или оставить свое. </a:t>
            </a:r>
            <a:r>
              <a:rPr lang="ru-RU" sz="1400" dirty="0" smtClean="0"/>
              <a:t>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Спросите</a:t>
            </a:r>
            <a:r>
              <a:rPr lang="ru-RU" sz="1400" dirty="0"/>
              <a:t>, почему нравится или нет имя. Это даст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дополнительную </a:t>
            </a:r>
            <a:r>
              <a:rPr lang="ru-RU" sz="1400" dirty="0"/>
              <a:t>информацию о восприятии и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принятии </a:t>
            </a:r>
            <a:r>
              <a:rPr lang="ru-RU" sz="1400" dirty="0"/>
              <a:t>имени ребенком</a:t>
            </a:r>
            <a:r>
              <a:rPr lang="ru-RU" sz="1400" dirty="0" smtClean="0"/>
              <a:t>. </a:t>
            </a:r>
            <a:endParaRPr lang="ru-RU" sz="1400" dirty="0"/>
          </a:p>
          <a:p>
            <a:r>
              <a:rPr lang="ru-RU" sz="1400" b="1" dirty="0" smtClean="0"/>
              <a:t>                              Игры </a:t>
            </a:r>
            <a:r>
              <a:rPr lang="ru-RU" sz="1400" b="1" dirty="0"/>
              <a:t>на выплеск агрессивности</a:t>
            </a:r>
            <a:endParaRPr lang="ru-RU" sz="1400" dirty="0"/>
          </a:p>
          <a:p>
            <a:r>
              <a:rPr lang="ru-RU" sz="1400" dirty="0" smtClean="0"/>
              <a:t>                    «</a:t>
            </a:r>
            <a:r>
              <a:rPr lang="ru-RU" sz="1400" dirty="0"/>
              <a:t>Брыкание» - ребенок лежит на спине, ноги свободно </a:t>
            </a:r>
            <a:r>
              <a:rPr lang="ru-RU" sz="1400" dirty="0" smtClean="0"/>
              <a:t>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раскинуты</a:t>
            </a:r>
            <a:r>
              <a:rPr lang="ru-RU" sz="1400" dirty="0"/>
              <a:t>. Медленно он </a:t>
            </a:r>
            <a:r>
              <a:rPr lang="ru-RU" sz="1400" dirty="0" smtClean="0"/>
              <a:t>начинает брыкаться</a:t>
            </a:r>
            <a:r>
              <a:rPr lang="ru-RU" sz="1400" dirty="0"/>
              <a:t>,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касаясь </a:t>
            </a:r>
            <a:r>
              <a:rPr lang="ru-RU" sz="1400" dirty="0"/>
              <a:t>пола всей ногой. Ноги чередуются и высоко </a:t>
            </a:r>
            <a:r>
              <a:rPr lang="ru-RU" sz="1400" dirty="0" smtClean="0"/>
              <a:t>     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поднимаются</a:t>
            </a:r>
            <a:r>
              <a:rPr lang="ru-RU" sz="1400" dirty="0"/>
              <a:t>. Постепенно увеличиваются сила и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скорость </a:t>
            </a:r>
            <a:r>
              <a:rPr lang="ru-RU" sz="1400" dirty="0"/>
              <a:t>брыкание. На каждый удар ногой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ребенок </a:t>
            </a:r>
            <a:r>
              <a:rPr lang="ru-RU" sz="1400" dirty="0"/>
              <a:t>говорит «Нет», увеличивая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интенсивность </a:t>
            </a:r>
            <a:r>
              <a:rPr lang="ru-RU" sz="1400" dirty="0"/>
              <a:t>удара.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768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50" y="1266825"/>
            <a:ext cx="514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92480" y="1089661"/>
            <a:ext cx="5293996" cy="115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Принципы общения с агрессивным ребенком:</a:t>
            </a:r>
            <a:endParaRPr lang="ru-RU" sz="1400" dirty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для </a:t>
            </a:r>
            <a:r>
              <a:rPr lang="ru-RU" sz="1400" dirty="0"/>
              <a:t>начала поймите причины, лежащие </a:t>
            </a:r>
            <a:r>
              <a:rPr lang="ru-RU" sz="1400" dirty="0" smtClean="0"/>
              <a:t>в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основе агрессивного поведения </a:t>
            </a:r>
            <a:endParaRPr lang="ru-RU" sz="1400" dirty="0" smtClean="0"/>
          </a:p>
          <a:p>
            <a:r>
              <a:rPr lang="ru-RU" sz="1400" dirty="0" smtClean="0"/>
              <a:t>ребенка</a:t>
            </a:r>
            <a:r>
              <a:rPr lang="ru-RU" sz="1400" dirty="0"/>
              <a:t>: он может привлекать к </a:t>
            </a:r>
            <a:r>
              <a:rPr lang="ru-RU" sz="1400" dirty="0" smtClean="0"/>
              <a:t>себе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внимание, возможна разрядка накопившейся </a:t>
            </a:r>
            <a:endParaRPr lang="ru-RU" sz="1400" dirty="0" smtClean="0"/>
          </a:p>
          <a:p>
            <a:r>
              <a:rPr lang="ru-RU" sz="1400" dirty="0" smtClean="0"/>
              <a:t>энергии</a:t>
            </a:r>
            <a:r>
              <a:rPr lang="ru-RU" sz="1400" dirty="0"/>
              <a:t>, стремление завоевать авторитет, </a:t>
            </a:r>
            <a:endParaRPr lang="ru-RU" sz="1400" dirty="0" smtClean="0"/>
          </a:p>
          <a:p>
            <a:r>
              <a:rPr lang="ru-RU" sz="1400" dirty="0" smtClean="0"/>
              <a:t>используя </a:t>
            </a:r>
            <a:r>
              <a:rPr lang="ru-RU" sz="1400" dirty="0"/>
              <a:t>для этого не самые лучшие средства;</a:t>
            </a:r>
          </a:p>
          <a:p>
            <a:r>
              <a:rPr lang="ru-RU" sz="1400" dirty="0"/>
              <a:t>- помните, что запрет, физическое наказание и повышение голоса – самые неэффективные способы преодоления агрессивности;</a:t>
            </a:r>
          </a:p>
          <a:p>
            <a:r>
              <a:rPr lang="ru-RU" sz="1400" dirty="0"/>
              <a:t>- дайте ребенку возможность выплеснуть свою агрессивность, сместите ее на другие объекты. Разрешите ему поколотить подушку, помахать игрушечной саблей, разорвать на мелкие кусочки рисунок того объекта, который вызывает злость.</a:t>
            </a:r>
          </a:p>
          <a:p>
            <a:r>
              <a:rPr lang="ru-RU" sz="1400" dirty="0"/>
              <a:t>- показывайте ребенку пример миролюбивого поведения.</a:t>
            </a:r>
          </a:p>
          <a:p>
            <a:r>
              <a:rPr lang="ru-RU" sz="1400" dirty="0"/>
              <a:t>- пусть ваш ребенок в каждый момент времени чувствует, что вы любите, цените и понимаете его.</a:t>
            </a:r>
          </a:p>
          <a:p>
            <a:r>
              <a:rPr lang="ru-RU" sz="1400" b="1" dirty="0" smtClean="0"/>
              <a:t>Застенчивость</a:t>
            </a:r>
            <a:endParaRPr lang="ru-RU" sz="1400" dirty="0"/>
          </a:p>
          <a:p>
            <a:r>
              <a:rPr lang="ru-RU" sz="1400" dirty="0"/>
              <a:t>Последствия:</a:t>
            </a:r>
          </a:p>
          <a:p>
            <a:r>
              <a:rPr lang="ru-RU" sz="1400" dirty="0"/>
              <a:t>- препятствует тому, чтобы встречаться с новыми людьми, заводить друзей и получать удовольствие от приятного общения;</a:t>
            </a:r>
          </a:p>
          <a:p>
            <a:r>
              <a:rPr lang="ru-RU" sz="1400" dirty="0"/>
              <a:t>- удерживает человека от выражения своего мнения и отстаивания своих прав;</a:t>
            </a:r>
          </a:p>
          <a:p>
            <a:r>
              <a:rPr lang="ru-RU" sz="1400" dirty="0" smtClean="0"/>
              <a:t>                               - </a:t>
            </a:r>
            <a:r>
              <a:rPr lang="ru-RU" sz="1400" dirty="0"/>
              <a:t>не дает другим людям возможности оценить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положительные </a:t>
            </a:r>
            <a:r>
              <a:rPr lang="ru-RU" sz="1400" dirty="0"/>
              <a:t>качества человека;</a:t>
            </a:r>
          </a:p>
          <a:p>
            <a:r>
              <a:rPr lang="ru-RU" sz="1400" dirty="0" smtClean="0"/>
              <a:t>                        - </a:t>
            </a:r>
            <a:r>
              <a:rPr lang="ru-RU" sz="1400" dirty="0"/>
              <a:t>усугубляет чрезмерную сосредоточенность на себе и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своем </a:t>
            </a:r>
            <a:r>
              <a:rPr lang="ru-RU" sz="1400" dirty="0"/>
              <a:t>поведении;</a:t>
            </a:r>
          </a:p>
          <a:p>
            <a:r>
              <a:rPr lang="ru-RU" sz="1400" dirty="0" smtClean="0"/>
              <a:t>                                - </a:t>
            </a:r>
            <a:r>
              <a:rPr lang="ru-RU" sz="1400" dirty="0"/>
              <a:t>мешает ясно мыслить и эффективно общаться;</a:t>
            </a:r>
          </a:p>
          <a:p>
            <a:r>
              <a:rPr lang="ru-RU" sz="1400" dirty="0" smtClean="0"/>
              <a:t>                             - </a:t>
            </a:r>
            <a:r>
              <a:rPr lang="ru-RU" sz="1400" dirty="0"/>
              <a:t>сопровождается переживаниями одиночества,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тревоги </a:t>
            </a:r>
            <a:r>
              <a:rPr lang="ru-RU" sz="1400" dirty="0"/>
              <a:t>и депрессии.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Помощь </a:t>
            </a:r>
            <a:r>
              <a:rPr lang="ru-RU" sz="1400" dirty="0"/>
              <a:t>ребенку в преодолении застенчивости – </a:t>
            </a:r>
            <a:r>
              <a:rPr lang="ru-RU" sz="1400" dirty="0" smtClean="0"/>
              <a:t>  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разрешима</a:t>
            </a:r>
            <a:r>
              <a:rPr lang="ru-RU" sz="1400" dirty="0"/>
              <a:t>, пока ребенок еще маленький. Т. к. с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возрастом </a:t>
            </a:r>
            <a:r>
              <a:rPr lang="ru-RU" sz="1400" dirty="0"/>
              <a:t>у застенчивого ребенка складывается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определенный </a:t>
            </a:r>
            <a:r>
              <a:rPr lang="ru-RU" sz="1400" dirty="0"/>
              <a:t>стиль поведения, он начинает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отдавать </a:t>
            </a:r>
            <a:r>
              <a:rPr lang="ru-RU" sz="1400" dirty="0"/>
              <a:t>себе отчет в этом своем «недостатке».</a:t>
            </a:r>
          </a:p>
          <a:p>
            <a:r>
              <a:rPr lang="ru-RU" sz="1400" dirty="0"/>
              <a:t>Игры: рисуночная игра «Какой я есть и каким бы я хотел быть»; «Магазин игрушек», «Сборщики»</a:t>
            </a:r>
          </a:p>
          <a:p>
            <a:r>
              <a:rPr lang="ru-RU" sz="1400" b="1" dirty="0"/>
              <a:t>Советы родителям замкнутых детей:</a:t>
            </a:r>
            <a:endParaRPr lang="ru-RU" sz="1400" dirty="0"/>
          </a:p>
          <a:p>
            <a:r>
              <a:rPr lang="ru-RU" sz="1400" dirty="0"/>
              <a:t>Замкнутый ребенок в отличие от застенчивого не хочет и не знает, как общаться.</a:t>
            </a:r>
          </a:p>
          <a:p>
            <a:r>
              <a:rPr lang="ru-RU" sz="1400" dirty="0"/>
              <a:t>- расширяйте круг общения вашего ребенка, приводите его в новые места и знакомьте с новыми людьми;</a:t>
            </a:r>
          </a:p>
          <a:p>
            <a:r>
              <a:rPr lang="ru-RU" sz="1400" dirty="0"/>
              <a:t>- подчеркивайте преимущества и полезность общения, рассказывайте ребенку, что нового и интересного вы узнали, а также какое удовольствие получили, общаясь с тем или иным человеком;</a:t>
            </a:r>
          </a:p>
          <a:p>
            <a:r>
              <a:rPr lang="ru-RU" sz="1400" dirty="0"/>
              <a:t>- стремитесь сами стать для ребенка примером эффективно общающегося человека;</a:t>
            </a:r>
          </a:p>
          <a:p>
            <a:r>
              <a:rPr lang="ru-RU" sz="1400" dirty="0"/>
              <a:t>- если вы заметили, что, несмотря на ваши усилия, ребенок становится все более замкнутым и отстраненным, обратитесь за квалифицированной помощью.</a:t>
            </a:r>
          </a:p>
          <a:p>
            <a:r>
              <a:rPr lang="ru-RU" sz="1400" dirty="0"/>
              <a:t>Надеемся, что наши рекомендации помогут вашей семье в вопросах воспитания детей.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7422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50" y="1266825"/>
            <a:ext cx="514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92480" y="1089661"/>
            <a:ext cx="52939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Игры</a:t>
            </a:r>
            <a:r>
              <a:rPr lang="ru-RU" sz="1400" dirty="0"/>
              <a:t>: рисуночная игра «Какой я есть и каким </a:t>
            </a:r>
            <a:endParaRPr lang="ru-RU" sz="1400" dirty="0" smtClean="0"/>
          </a:p>
          <a:p>
            <a:r>
              <a:rPr lang="ru-RU" sz="1400" dirty="0" smtClean="0"/>
              <a:t>бы </a:t>
            </a:r>
            <a:r>
              <a:rPr lang="ru-RU" sz="1400" dirty="0"/>
              <a:t>я хотел быть»; «Магазин игрушек», </a:t>
            </a:r>
            <a:endParaRPr lang="ru-RU" sz="1400" dirty="0" smtClean="0"/>
          </a:p>
          <a:p>
            <a:r>
              <a:rPr lang="ru-RU" sz="1400" dirty="0" smtClean="0"/>
              <a:t>«</a:t>
            </a:r>
            <a:r>
              <a:rPr lang="ru-RU" sz="1400" dirty="0"/>
              <a:t>Сборщики»</a:t>
            </a:r>
          </a:p>
          <a:p>
            <a:r>
              <a:rPr lang="ru-RU" sz="1400" b="1" dirty="0"/>
              <a:t>Советы родителям замкнутых детей:</a:t>
            </a:r>
            <a:endParaRPr lang="ru-RU" sz="1400" dirty="0"/>
          </a:p>
          <a:p>
            <a:r>
              <a:rPr lang="ru-RU" sz="1400" dirty="0"/>
              <a:t>Замкнутый ребенок в отличие от </a:t>
            </a:r>
            <a:r>
              <a:rPr lang="ru-RU" sz="1400" dirty="0" smtClean="0"/>
              <a:t>застенчивого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не хочет и не знает, как общаться.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расширяйте </a:t>
            </a:r>
            <a:r>
              <a:rPr lang="ru-RU" sz="1400" dirty="0"/>
              <a:t>круг общения вашего ребенка, </a:t>
            </a:r>
            <a:endParaRPr lang="ru-RU" sz="1400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приводите </a:t>
            </a:r>
            <a:r>
              <a:rPr lang="ru-RU" sz="1400" dirty="0"/>
              <a:t>его в новые места и знакомьте с новыми людьми;</a:t>
            </a:r>
          </a:p>
          <a:p>
            <a:r>
              <a:rPr lang="ru-RU" sz="1400" dirty="0"/>
              <a:t>- подчеркивайте преимущества и полезность общения, рассказывайте ребенку, что нового и интересного вы узнали, а также какое удовольствие получили, общаясь с тем или иным человеком;</a:t>
            </a:r>
          </a:p>
          <a:p>
            <a:r>
              <a:rPr lang="ru-RU" sz="1400" dirty="0"/>
              <a:t>- стремитесь сами стать для ребенка примером эффективно общающегося человека;</a:t>
            </a:r>
          </a:p>
          <a:p>
            <a:r>
              <a:rPr lang="ru-RU" sz="1400" dirty="0"/>
              <a:t>- если вы заметили, что, несмотря на ваши усилия, ребенок становится все более замкнутым и отстраненным, обратитесь за квалифицированной помощью.</a:t>
            </a:r>
          </a:p>
          <a:p>
            <a:r>
              <a:rPr lang="ru-RU" sz="1400" dirty="0"/>
              <a:t>Надеемся, что наши рекомендации помогут вашей семье в вопросах воспитания детей.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2748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833</Words>
  <Application>Microsoft Office PowerPoint</Application>
  <PresentationFormat>Лист A4 (210x297 мм)</PresentationFormat>
  <Paragraphs>104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4</cp:revision>
  <dcterms:created xsi:type="dcterms:W3CDTF">2016-10-14T13:58:49Z</dcterms:created>
  <dcterms:modified xsi:type="dcterms:W3CDTF">2016-10-17T10:19:34Z</dcterms:modified>
</cp:coreProperties>
</file>